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347" r:id="rId4"/>
    <p:sldId id="1766" r:id="rId5"/>
    <p:sldId id="270" r:id="rId6"/>
    <p:sldId id="1767" r:id="rId7"/>
    <p:sldId id="1772" r:id="rId8"/>
    <p:sldId id="1771" r:id="rId9"/>
    <p:sldId id="1769" r:id="rId10"/>
    <p:sldId id="1773" r:id="rId11"/>
    <p:sldId id="356" r:id="rId12"/>
    <p:sldId id="35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FFDE59"/>
    <a:srgbClr val="1D4288"/>
    <a:srgbClr val="CC9900"/>
    <a:srgbClr val="FAB900"/>
    <a:srgbClr val="90D1CB"/>
    <a:srgbClr val="E6AA00"/>
    <a:srgbClr val="C3D9FB"/>
    <a:srgbClr val="738DCF"/>
    <a:srgbClr val="2F4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55" autoAdjust="0"/>
    <p:restoredTop sz="89816" autoAdjust="0"/>
  </p:normalViewPr>
  <p:slideViewPr>
    <p:cSldViewPr snapToGrid="0">
      <p:cViewPr>
        <p:scale>
          <a:sx n="100" d="100"/>
          <a:sy n="100" d="100"/>
        </p:scale>
        <p:origin x="2082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customXml" Target="../customXml/item3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customXml" Target="../customXml/item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A52A10-D1AB-4426-9307-DD42651A98CB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6C0E75-CF64-40C2-8F89-8289AA5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77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C0E75-CF64-40C2-8F89-8289AA57D8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383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7779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9699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7185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1634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0336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4898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6490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6462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C0E75-CF64-40C2-8F89-8289AA57D8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075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30290-D9DB-16E3-257E-F9423E94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7B44AF-54D1-2F97-80C5-104486EE0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E2DB3-C984-5C79-9486-A9D686CB7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7B33B-181E-D064-D4D3-2C3CDDD5D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FC9AD-FB49-5C6F-093A-A937A7BC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3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52990-791D-EB3D-FFDB-B64186C06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3685E-7249-1EE0-A5F0-6D8082720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EEC51-3623-C583-EA7E-55C4A790A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38190-E35B-6391-C786-06CB355C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8D777-C3F3-168C-5037-93ED99A1C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02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45788-5A09-FA93-CC3B-A8D6FCDDCB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B6C7E0-4039-6896-886B-DADCF7BEF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B6AD0-B260-933A-E5F4-C33CB7F4D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69403-B68A-B22C-2F58-DFD760E1E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F87C6-9E0C-B337-FAB9-A81F6235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52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30290-D9DB-16E3-257E-F9423E94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7B44AF-54D1-2F97-80C5-104486EE0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E2DB3-C984-5C79-9486-A9D686CB7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7B33B-181E-D064-D4D3-2C3CDDD5D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FC9AD-FB49-5C6F-093A-A937A7BC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671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A5F4-BAB0-199F-1F78-592AE0CC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B75C7-C0C5-E5BE-1330-AD6CDD4D9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9251E-D3D9-CC0C-F335-F2F129BC0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6DDA5-157B-F554-D776-C817C5584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4A474-0AF6-4724-BBBD-9CC0AF99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19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26DAA-D3E9-653E-CBB7-8AA6A835B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8E6E-9D77-03F8-6C5D-8A011759E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A35EA-CC03-F5E3-6272-1C6C80A4E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3E72C-0790-1C23-A857-B875C7ED1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74566-92C4-B9B1-93B1-45B76F79A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0764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C3E47-3D82-31E3-31E7-3C62D7905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C0CBA-6594-9E2F-6DB1-DA5B7FD43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F8575-87FA-02B0-F1A8-05602D450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9D888-5535-F482-4E19-997DD092C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2A6B3-28E9-39B7-F35E-0701BAD74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DA37F-96DD-F32A-399B-08FD4142E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806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34AEF-C877-3A83-760E-7A1593F83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8CDEBB-FB1B-9B38-0D33-62611AD77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209B0-FD66-82D5-41C2-1A32558899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0FA696-232F-C7F4-C0B8-5D9ECACAAE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0B344C-B87B-8F25-BD14-4C5D4FBF35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46C13C-E2A2-A70D-9693-BF2385366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7BE669-9316-E97B-8A32-C1BE3BAC3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B3B3AD-2588-E5D5-9843-57FB14FC3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890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39F12-71E7-A068-83FD-56FA2D1F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A16807-9F90-D72F-4828-FF1816A66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B3F07-9EF5-F4F6-7C96-73130E8FD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D17FA-3499-D2E5-A50E-75CC7FA5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5984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E8A376-C4CF-A3A7-2997-2FDDBBA2E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D102B5-8373-6888-133D-0AAB83EE8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9FE53-C5BB-6E97-4E04-9FA615212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054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4485D-063A-6273-9BEC-DD111E057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D62DA-6A9B-81FC-8A9B-B33EC0DB0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8AC04-AED4-63CC-95A7-4B8EA8F6BC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85EED-8C98-C331-EC55-DC952E162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D5CE0D-AF58-B08F-8D32-A98CD42C5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4734B-8678-45C9-D517-D9C96AC1A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00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A5F4-BAB0-199F-1F78-592AE0CC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B75C7-C0C5-E5BE-1330-AD6CDD4D9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9251E-D3D9-CC0C-F335-F2F129BC0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6DDA5-157B-F554-D776-C817C5584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4A474-0AF6-4724-BBBD-9CC0AF99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098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03720-8056-1586-FF57-B62A3D8A3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A99BC-602C-06CB-B8BE-20D0444BB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AB044-4B56-B4E4-D4ED-21C3D5924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D25FE-578F-EBE1-F7F8-3C2325FB2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72B59-6ED5-25EC-BD1E-9D5911005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ACEEEE-541E-B3CC-7F2B-9287B1233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424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52990-791D-EB3D-FFDB-B64186C06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3685E-7249-1EE0-A5F0-6D8082720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EEC51-3623-C583-EA7E-55C4A790A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38190-E35B-6391-C786-06CB355C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8D777-C3F3-168C-5037-93ED99A1C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219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45788-5A09-FA93-CC3B-A8D6FCDDCB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B6C7E0-4039-6896-886B-DADCF7BEF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B6AD0-B260-933A-E5F4-C33CB7F4D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69403-B68A-B22C-2F58-DFD760E1E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F87C6-9E0C-B337-FAB9-A81F6235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0807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62B6F90-5AD7-54F3-387C-D9402812F4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950765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4886A18-7760-C850-681E-9CBBF8A685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66003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8E504AD-824B-6E1B-5BFC-C60A0323D1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181241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B7D101B5-DB8E-B851-7495-16C5CC7F78A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35527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7907124-640C-6B92-7A9F-CF48C33C92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1" y="1233889"/>
            <a:ext cx="2530207" cy="3415229"/>
          </a:xfrm>
          <a:custGeom>
            <a:avLst/>
            <a:gdLst>
              <a:gd name="connsiteX0" fmla="*/ 80182 w 2530207"/>
              <a:gd name="connsiteY0" fmla="*/ 0 h 3415229"/>
              <a:gd name="connsiteX1" fmla="*/ 2450025 w 2530207"/>
              <a:gd name="connsiteY1" fmla="*/ 0 h 3415229"/>
              <a:gd name="connsiteX2" fmla="*/ 2530207 w 2530207"/>
              <a:gd name="connsiteY2" fmla="*/ 80182 h 3415229"/>
              <a:gd name="connsiteX3" fmla="*/ 2530207 w 2530207"/>
              <a:gd name="connsiteY3" fmla="*/ 3335047 h 3415229"/>
              <a:gd name="connsiteX4" fmla="*/ 2450025 w 2530207"/>
              <a:gd name="connsiteY4" fmla="*/ 3415229 h 3415229"/>
              <a:gd name="connsiteX5" fmla="*/ 80182 w 2530207"/>
              <a:gd name="connsiteY5" fmla="*/ 3415229 h 3415229"/>
              <a:gd name="connsiteX6" fmla="*/ 0 w 2530207"/>
              <a:gd name="connsiteY6" fmla="*/ 3335047 h 3415229"/>
              <a:gd name="connsiteX7" fmla="*/ 0 w 2530207"/>
              <a:gd name="connsiteY7" fmla="*/ 80182 h 3415229"/>
              <a:gd name="connsiteX8" fmla="*/ 80182 w 2530207"/>
              <a:gd name="connsiteY8" fmla="*/ 0 h 3415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0207" h="3415229">
                <a:moveTo>
                  <a:pt x="80182" y="0"/>
                </a:moveTo>
                <a:lnTo>
                  <a:pt x="2450025" y="0"/>
                </a:lnTo>
                <a:cubicBezTo>
                  <a:pt x="2494308" y="0"/>
                  <a:pt x="2530207" y="35899"/>
                  <a:pt x="2530207" y="80182"/>
                </a:cubicBezTo>
                <a:lnTo>
                  <a:pt x="2530207" y="3335047"/>
                </a:lnTo>
                <a:cubicBezTo>
                  <a:pt x="2530207" y="3379330"/>
                  <a:pt x="2494308" y="3415229"/>
                  <a:pt x="2450025" y="3415229"/>
                </a:cubicBezTo>
                <a:lnTo>
                  <a:pt x="80182" y="3415229"/>
                </a:lnTo>
                <a:cubicBezTo>
                  <a:pt x="35899" y="3415229"/>
                  <a:pt x="0" y="3379330"/>
                  <a:pt x="0" y="3335047"/>
                </a:cubicBezTo>
                <a:lnTo>
                  <a:pt x="0" y="80182"/>
                </a:lnTo>
                <a:cubicBezTo>
                  <a:pt x="0" y="35899"/>
                  <a:pt x="35899" y="0"/>
                  <a:pt x="8018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66700" dist="139700" dir="8100000" algn="tr" rotWithShape="0">
              <a:prstClr val="black">
                <a:alpha val="4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107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0"/>
          <p:cNvSpPr txBox="1"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Gill San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0"/>
          <p:cNvSpPr txBox="1">
            <a:spLocks noGrp="1"/>
          </p:cNvSpPr>
          <p:nvPr>
            <p:ph type="body" idx="1"/>
          </p:nvPr>
        </p:nvSpPr>
        <p:spPr>
          <a:xfrm>
            <a:off x="457201" y="2862470"/>
            <a:ext cx="3657600" cy="3510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656"/>
              <a:buNone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47" name="Google Shape;47;p60"/>
          <p:cNvSpPr>
            <a:spLocks noGrp="1"/>
          </p:cNvSpPr>
          <p:nvPr>
            <p:ph type="pic" idx="2"/>
          </p:nvPr>
        </p:nvSpPr>
        <p:spPr>
          <a:xfrm>
            <a:off x="4242815" y="640080"/>
            <a:ext cx="7491984" cy="5751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48" name="Google Shape;48;p60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0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0"/>
          <p:cNvSpPr txBox="1">
            <a:spLocks noGrp="1"/>
          </p:cNvSpPr>
          <p:nvPr>
            <p:ph type="sldNum" idx="12"/>
          </p:nvPr>
        </p:nvSpPr>
        <p:spPr>
          <a:xfrm>
            <a:off x="10682289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67572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810700" y="394633"/>
            <a:ext cx="976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50967" y="1532733"/>
            <a:ext cx="10290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2584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26DAA-D3E9-653E-CBB7-8AA6A835B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8E6E-9D77-03F8-6C5D-8A011759E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A35EA-CC03-F5E3-6272-1C6C80A4E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3E72C-0790-1C23-A857-B875C7ED1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74566-92C4-B9B1-93B1-45B76F79A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1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C3E47-3D82-31E3-31E7-3C62D7905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C0CBA-6594-9E2F-6DB1-DA5B7FD43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F8575-87FA-02B0-F1A8-05602D450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9D888-5535-F482-4E19-997DD092C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2A6B3-28E9-39B7-F35E-0701BAD74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DA37F-96DD-F32A-399B-08FD4142E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805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34AEF-C877-3A83-760E-7A1593F83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8CDEBB-FB1B-9B38-0D33-62611AD77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209B0-FD66-82D5-41C2-1A32558899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0FA696-232F-C7F4-C0B8-5D9ECACAAE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0B344C-B87B-8F25-BD14-4C5D4FBF35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46C13C-E2A2-A70D-9693-BF2385366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7BE669-9316-E97B-8A32-C1BE3BAC3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B3B3AD-2588-E5D5-9843-57FB14FC3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00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39F12-71E7-A068-83FD-56FA2D1F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A16807-9F90-D72F-4828-FF1816A66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B3F07-9EF5-F4F6-7C96-73130E8FD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D17FA-3499-D2E5-A50E-75CC7FA5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37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E8A376-C4CF-A3A7-2997-2FDDBBA2E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D102B5-8373-6888-133D-0AAB83EE8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9FE53-C5BB-6E97-4E04-9FA615212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43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4485D-063A-6273-9BEC-DD111E057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D62DA-6A9B-81FC-8A9B-B33EC0DB0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8AC04-AED4-63CC-95A7-4B8EA8F6BC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85EED-8C98-C331-EC55-DC952E162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D5CE0D-AF58-B08F-8D32-A98CD42C5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4734B-8678-45C9-D517-D9C96AC1A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177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03720-8056-1586-FF57-B62A3D8A3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A99BC-602C-06CB-B8BE-20D0444BB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AB044-4B56-B4E4-D4ED-21C3D5924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D25FE-578F-EBE1-F7F8-3C2325FB2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72B59-6ED5-25EC-BD1E-9D5911005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ACEEEE-541E-B3CC-7F2B-9287B1233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02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43E108-A55A-F409-72BB-D1A57FECE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36D9A-2651-B28D-50D1-A2F748088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6D1A5-1B67-4133-9539-7A2275D4E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142A9-451B-A584-26FB-A635431380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753AA-9835-8FD7-C4C2-C5B0E4AE65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7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43E108-A55A-F409-72BB-D1A57FECE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36D9A-2651-B28D-50D1-A2F748088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6D1A5-1B67-4133-9539-7A2275D4E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56BA89-5AD1-4025-9AA2-BF8AD7E81128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142A9-451B-A584-26FB-A635431380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753AA-9835-8FD7-C4C2-C5B0E4AE65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674F6D-52E9-4154-86DC-1F1ABC1A4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65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3.xml"/><Relationship Id="rId5" Type="http://schemas.openxmlformats.org/officeDocument/2006/relationships/slide" Target="slide4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2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holding a stethoscope&#10;&#10;Description automatically generated">
            <a:extLst>
              <a:ext uri="{FF2B5EF4-FFF2-40B4-BE49-F238E27FC236}">
                <a16:creationId xmlns:a16="http://schemas.microsoft.com/office/drawing/2014/main" id="{ADD9E8BF-93BE-6681-A3A6-1DA8AAB2AD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2" y="1"/>
            <a:ext cx="12191999" cy="685799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7B7374A-E46E-D307-1746-9C46280154B9}"/>
              </a:ext>
            </a:extLst>
          </p:cNvPr>
          <p:cNvSpPr/>
          <p:nvPr/>
        </p:nvSpPr>
        <p:spPr>
          <a:xfrm>
            <a:off x="6305550" y="3897407"/>
            <a:ext cx="5753100" cy="1377109"/>
          </a:xfrm>
          <a:prstGeom prst="round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>
            <a:outerShdw blurRad="190500" dist="190500" dir="5400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4" name="Picture 13" descr="A person holding a stethoscope&#10;&#10;Description automatically generated">
            <a:extLst>
              <a:ext uri="{FF2B5EF4-FFF2-40B4-BE49-F238E27FC236}">
                <a16:creationId xmlns:a16="http://schemas.microsoft.com/office/drawing/2014/main" id="{D60BF288-7520-8CEA-C721-5CE7A7016C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8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332" t="9079" r="10102" b="20632"/>
          <a:stretch/>
        </p:blipFill>
        <p:spPr>
          <a:xfrm flipH="1">
            <a:off x="-3" y="2"/>
            <a:ext cx="6210300" cy="685799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1F1B2F-3446-B121-6A5D-7353EE8FD983}"/>
              </a:ext>
            </a:extLst>
          </p:cNvPr>
          <p:cNvSpPr/>
          <p:nvPr/>
        </p:nvSpPr>
        <p:spPr>
          <a:xfrm>
            <a:off x="0" y="2"/>
            <a:ext cx="6210299" cy="6857998"/>
          </a:xfrm>
          <a:prstGeom prst="rect">
            <a:avLst/>
          </a:prstGeom>
          <a:solidFill>
            <a:srgbClr val="1D4288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810;p1">
            <a:extLst>
              <a:ext uri="{FF2B5EF4-FFF2-40B4-BE49-F238E27FC236}">
                <a16:creationId xmlns:a16="http://schemas.microsoft.com/office/drawing/2014/main" id="{8A71A13B-2C99-AE1C-1A57-BB50DE1E08A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94886" y="590550"/>
            <a:ext cx="5701111" cy="1745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Gill Sans"/>
              <a:buNone/>
            </a:pPr>
            <a:r>
              <a:rPr lang="en-US" sz="4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Evidence-Based Selling</a:t>
            </a:r>
            <a:br>
              <a:rPr lang="en-US" sz="4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Assessing changes in stethoscope hygiene during COVID-19: 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 multi-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centre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cross-sectional study</a:t>
            </a:r>
            <a:b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R.S. Vasudevan, M.A. </a:t>
            </a:r>
            <a:r>
              <a:rPr lang="en-US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Nedjat-Haiem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A. Mahadevan, </a:t>
            </a:r>
            <a:r>
              <a:rPr lang="en-US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M.s.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Herbert, L. Lander, T. Warsi, U. Shaikh, C. Harding, M.C. </a:t>
            </a:r>
            <a:r>
              <a:rPr lang="en-US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Savoia</a:t>
            </a:r>
            <a:endParaRPr lang="en-US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blue and grey logo&#10;&#10;Description automatically generated">
            <a:extLst>
              <a:ext uri="{FF2B5EF4-FFF2-40B4-BE49-F238E27FC236}">
                <a16:creationId xmlns:a16="http://schemas.microsoft.com/office/drawing/2014/main" id="{42DF0B90-9962-9361-4287-83C7C7DD20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86" y="5901583"/>
            <a:ext cx="704351" cy="728146"/>
          </a:xfrm>
          <a:prstGeom prst="rect">
            <a:avLst/>
          </a:prstGeom>
        </p:spPr>
      </p:pic>
      <p:sp>
        <p:nvSpPr>
          <p:cNvPr id="7" name="Google Shape;810;p1">
            <a:extLst>
              <a:ext uri="{FF2B5EF4-FFF2-40B4-BE49-F238E27FC236}">
                <a16:creationId xmlns:a16="http://schemas.microsoft.com/office/drawing/2014/main" id="{FC2D53F1-6416-65C3-DF6E-B01C3583B3B9}"/>
              </a:ext>
            </a:extLst>
          </p:cNvPr>
          <p:cNvSpPr txBox="1">
            <a:spLocks/>
          </p:cNvSpPr>
          <p:nvPr/>
        </p:nvSpPr>
        <p:spPr>
          <a:xfrm>
            <a:off x="6305550" y="3897406"/>
            <a:ext cx="5753100" cy="108416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Gill Sans"/>
              <a:buNone/>
            </a:pPr>
            <a:r>
              <a:rPr lang="en-US" sz="28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“Our staff already cleans their </a:t>
            </a:r>
          </a:p>
          <a:p>
            <a:pPr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Gill Sans"/>
              <a:buNone/>
            </a:pPr>
            <a:r>
              <a:rPr lang="en-US" sz="28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stethoscopes with alcohol.”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CBC0DC-AFF4-B921-2565-7E05D5777E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7744" y="2495549"/>
            <a:ext cx="3097667" cy="41341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3401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octor holding a stethoscope&#10;&#10;Description automatically generated">
            <a:extLst>
              <a:ext uri="{FF2B5EF4-FFF2-40B4-BE49-F238E27FC236}">
                <a16:creationId xmlns:a16="http://schemas.microsoft.com/office/drawing/2014/main" id="{B94CA306-CEE9-83F9-5BED-322FB993FF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6000"/>
          </a:blip>
          <a:srcRect l="156" r="78"/>
          <a:stretch/>
        </p:blipFill>
        <p:spPr>
          <a:xfrm flipH="1">
            <a:off x="-1" y="-1"/>
            <a:ext cx="12192000" cy="6857999"/>
          </a:xfrm>
          <a:prstGeom prst="rect">
            <a:avLst/>
          </a:prstGeom>
        </p:spPr>
      </p:pic>
      <p:pic>
        <p:nvPicPr>
          <p:cNvPr id="8" name="Picture 7" descr="A doctor holding a stethoscope&#10;&#10;Description automatically generated">
            <a:extLst>
              <a:ext uri="{FF2B5EF4-FFF2-40B4-BE49-F238E27FC236}">
                <a16:creationId xmlns:a16="http://schemas.microsoft.com/office/drawing/2014/main" id="{6F434D79-E23A-9D09-5DDC-722176B1EE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l="55885"/>
          <a:stretch/>
        </p:blipFill>
        <p:spPr>
          <a:xfrm flipH="1">
            <a:off x="-4" y="-1"/>
            <a:ext cx="5391153" cy="6858000"/>
          </a:xfrm>
          <a:prstGeom prst="rect">
            <a:avLst/>
          </a:prstGeom>
          <a:solidFill>
            <a:srgbClr val="1D4288"/>
          </a:solidFill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8F9DB4A-9A4C-FAFD-6E8E-228CFE7115D0}"/>
              </a:ext>
            </a:extLst>
          </p:cNvPr>
          <p:cNvSpPr txBox="1"/>
          <p:nvPr/>
        </p:nvSpPr>
        <p:spPr>
          <a:xfrm>
            <a:off x="1144556" y="2056358"/>
            <a:ext cx="410303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Despite a positive shift in stethoscope hygiene during COVID-19, optimal hygiene was still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only performed by around half of providers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3FC119E-9EF3-0E49-50B7-5D5775472320}"/>
              </a:ext>
            </a:extLst>
          </p:cNvPr>
          <p:cNvSpPr/>
          <p:nvPr/>
        </p:nvSpPr>
        <p:spPr>
          <a:xfrm>
            <a:off x="569484" y="6356110"/>
            <a:ext cx="1150144" cy="337746"/>
          </a:xfrm>
          <a:prstGeom prst="roundRect">
            <a:avLst>
              <a:gd name="adj" fmla="val 412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vs. Disposables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F02897-6B2F-43F6-D2B2-1CC87B08B539}"/>
              </a:ext>
            </a:extLst>
          </p:cNvPr>
          <p:cNvSpPr txBox="1"/>
          <p:nvPr/>
        </p:nvSpPr>
        <p:spPr>
          <a:xfrm>
            <a:off x="1144556" y="570727"/>
            <a:ext cx="43266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Conclusion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2CA0C0-3257-070E-B953-1E11D258A2F4}"/>
              </a:ext>
            </a:extLst>
          </p:cNvPr>
          <p:cNvCxnSpPr>
            <a:cxnSpLocks/>
          </p:cNvCxnSpPr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hlinkClick r:id="" action="ppaction://noaction"/>
            <a:extLst>
              <a:ext uri="{FF2B5EF4-FFF2-40B4-BE49-F238E27FC236}">
                <a16:creationId xmlns:a16="http://schemas.microsoft.com/office/drawing/2014/main" id="{353888FF-6AE2-7CD6-9B06-6B0B021F6DD3}"/>
              </a:ext>
            </a:extLst>
          </p:cNvPr>
          <p:cNvSpPr/>
          <p:nvPr/>
        </p:nvSpPr>
        <p:spPr>
          <a:xfrm>
            <a:off x="571500" y="772615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hlinkClick r:id="rId5" action="ppaction://hlinksldjump"/>
            <a:extLst>
              <a:ext uri="{FF2B5EF4-FFF2-40B4-BE49-F238E27FC236}">
                <a16:creationId xmlns:a16="http://schemas.microsoft.com/office/drawing/2014/main" id="{0DEDB84D-CD38-03BB-5ADA-83B975ABB74D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hlinkClick r:id="" action="ppaction://noaction"/>
            <a:extLst>
              <a:ext uri="{FF2B5EF4-FFF2-40B4-BE49-F238E27FC236}">
                <a16:creationId xmlns:a16="http://schemas.microsoft.com/office/drawing/2014/main" id="{ABFEA9DC-CA7F-89C3-F4E8-99C60E9B7549}"/>
              </a:ext>
            </a:extLst>
          </p:cNvPr>
          <p:cNvSpPr/>
          <p:nvPr/>
        </p:nvSpPr>
        <p:spPr>
          <a:xfrm>
            <a:off x="482600" y="5811294"/>
            <a:ext cx="355598" cy="3555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hlinkClick r:id="" action="ppaction://noaction"/>
            <a:extLst>
              <a:ext uri="{FF2B5EF4-FFF2-40B4-BE49-F238E27FC236}">
                <a16:creationId xmlns:a16="http://schemas.microsoft.com/office/drawing/2014/main" id="{A6C555B0-09ED-4587-F77C-1726389375FE}"/>
              </a:ext>
            </a:extLst>
          </p:cNvPr>
          <p:cNvSpPr/>
          <p:nvPr/>
        </p:nvSpPr>
        <p:spPr>
          <a:xfrm>
            <a:off x="571500" y="463123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7" name="Oval 26">
            <a:hlinkClick r:id="" action="ppaction://noaction"/>
            <a:extLst>
              <a:ext uri="{FF2B5EF4-FFF2-40B4-BE49-F238E27FC236}">
                <a16:creationId xmlns:a16="http://schemas.microsoft.com/office/drawing/2014/main" id="{A9053500-2704-3367-C807-A43AF918F56C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5314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erson taking a blood pressure of a person&#10;&#10;Description automatically generated">
            <a:extLst>
              <a:ext uri="{FF2B5EF4-FFF2-40B4-BE49-F238E27FC236}">
                <a16:creationId xmlns:a16="http://schemas.microsoft.com/office/drawing/2014/main" id="{325A57D4-E664-ACCA-D593-2F05D5DBFA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109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FAB991E-30E6-9A9D-C653-B96470F453A3}"/>
              </a:ext>
            </a:extLst>
          </p:cNvPr>
          <p:cNvSpPr/>
          <p:nvPr/>
        </p:nvSpPr>
        <p:spPr>
          <a:xfrm>
            <a:off x="745551" y="1688600"/>
            <a:ext cx="10929691" cy="5007453"/>
          </a:xfrm>
          <a:prstGeom prst="roundRect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>
            <a:outerShdw blurRad="190500" dist="190500" dir="5400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A52D904-4792-3BAF-2F88-7F8AC350AC70}"/>
              </a:ext>
            </a:extLst>
          </p:cNvPr>
          <p:cNvSpPr/>
          <p:nvPr/>
        </p:nvSpPr>
        <p:spPr>
          <a:xfrm>
            <a:off x="745551" y="152400"/>
            <a:ext cx="10929691" cy="1349851"/>
          </a:xfrm>
          <a:prstGeom prst="roundRect">
            <a:avLst>
              <a:gd name="adj" fmla="val 43041"/>
            </a:avLst>
          </a:prstGeom>
          <a:solidFill>
            <a:schemeClr val="tx1">
              <a:alpha val="30000"/>
            </a:schemeClr>
          </a:solidFill>
          <a:ln>
            <a:noFill/>
          </a:ln>
          <a:effectLst>
            <a:outerShdw blurRad="190500" dist="190500" dir="5400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A98568-DDF7-329E-DBD1-11D92CDD7082}"/>
              </a:ext>
            </a:extLst>
          </p:cNvPr>
          <p:cNvSpPr txBox="1"/>
          <p:nvPr/>
        </p:nvSpPr>
        <p:spPr>
          <a:xfrm>
            <a:off x="1063930" y="343068"/>
            <a:ext cx="10064139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Key Points to Remember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9CB2DDB-EADA-3D39-6D31-0C660000995E}"/>
              </a:ext>
            </a:extLst>
          </p:cNvPr>
          <p:cNvSpPr/>
          <p:nvPr/>
        </p:nvSpPr>
        <p:spPr>
          <a:xfrm>
            <a:off x="1133571" y="2828926"/>
            <a:ext cx="2894220" cy="2533649"/>
          </a:xfrm>
          <a:prstGeom prst="roundRect">
            <a:avLst/>
          </a:prstGeom>
          <a:solidFill>
            <a:schemeClr val="accent6">
              <a:lumMod val="40000"/>
              <a:lumOff val="60000"/>
              <a:alpha val="30000"/>
            </a:schemeClr>
          </a:solidFill>
          <a:ln>
            <a:noFill/>
          </a:ln>
          <a:effectLst>
            <a:outerShdw blurRad="190500" dist="190500" dir="5400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5B29491-752B-5452-4A5C-EAF6CAFF50A8}"/>
              </a:ext>
            </a:extLst>
          </p:cNvPr>
          <p:cNvSpPr/>
          <p:nvPr/>
        </p:nvSpPr>
        <p:spPr>
          <a:xfrm>
            <a:off x="4634931" y="2828925"/>
            <a:ext cx="3128148" cy="2533650"/>
          </a:xfrm>
          <a:prstGeom prst="roundRect">
            <a:avLst/>
          </a:prstGeom>
          <a:solidFill>
            <a:schemeClr val="accent6">
              <a:lumMod val="40000"/>
              <a:lumOff val="60000"/>
              <a:alpha val="30000"/>
            </a:schemeClr>
          </a:solidFill>
          <a:ln>
            <a:noFill/>
          </a:ln>
          <a:effectLst>
            <a:outerShdw blurRad="190500" dist="190500" dir="5400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285B3C-0DC1-77B1-A8E1-D65147EE658A}"/>
              </a:ext>
            </a:extLst>
          </p:cNvPr>
          <p:cNvSpPr txBox="1"/>
          <p:nvPr/>
        </p:nvSpPr>
        <p:spPr>
          <a:xfrm>
            <a:off x="4331361" y="3369445"/>
            <a:ext cx="373528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There was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decreased confidence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in clinicians’ ability to clean their stethoscope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35986A-53B4-621F-8AE4-2FE89C904511}"/>
              </a:ext>
            </a:extLst>
          </p:cNvPr>
          <p:cNvSpPr txBox="1"/>
          <p:nvPr/>
        </p:nvSpPr>
        <p:spPr>
          <a:xfrm>
            <a:off x="1133571" y="3405905"/>
            <a:ext cx="289422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COVID-19 made clinicians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more aware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of the stethoscope as a vector.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A863C98-7334-7765-99DC-D4CF932C08FC}"/>
              </a:ext>
            </a:extLst>
          </p:cNvPr>
          <p:cNvSpPr/>
          <p:nvPr/>
        </p:nvSpPr>
        <p:spPr>
          <a:xfrm>
            <a:off x="8370219" y="2828925"/>
            <a:ext cx="2928512" cy="2533650"/>
          </a:xfrm>
          <a:prstGeom prst="roundRect">
            <a:avLst/>
          </a:prstGeom>
          <a:solidFill>
            <a:schemeClr val="accent6">
              <a:lumMod val="40000"/>
              <a:lumOff val="60000"/>
              <a:alpha val="30000"/>
            </a:schemeClr>
          </a:solidFill>
          <a:ln>
            <a:noFill/>
          </a:ln>
          <a:effectLst>
            <a:outerShdw blurRad="190500" dist="190500" dir="5400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1AC213-BEBA-CDDC-B1DA-7F1106FD809A}"/>
              </a:ext>
            </a:extLst>
          </p:cNvPr>
          <p:cNvSpPr txBox="1"/>
          <p:nvPr/>
        </p:nvSpPr>
        <p:spPr>
          <a:xfrm>
            <a:off x="8370219" y="3287765"/>
            <a:ext cx="293413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There was a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decrease in belief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in adequacy of current stethoscope hygiene methods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157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2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21135"/>
            <a:ext cx="12192000" cy="6972299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646217" y="1001836"/>
            <a:ext cx="466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Common Comment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4242310" y="2570878"/>
            <a:ext cx="73802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”Oh, so you guys came out with this because of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COVID</a:t>
            </a: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?”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8FA48A-0EA6-C6A1-AD0C-131C20441BBC}"/>
              </a:ext>
            </a:extLst>
          </p:cNvPr>
          <p:cNvSpPr txBox="1"/>
          <p:nvPr/>
        </p:nvSpPr>
        <p:spPr>
          <a:xfrm>
            <a:off x="624921" y="580951"/>
            <a:ext cx="418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ExtraBold" panose="00000900000000000000" pitchFamily="2" charset="0"/>
                <a:cs typeface="Poppins ExtraBold" panose="00000900000000000000" pitchFamily="2" charset="0"/>
              </a:rPr>
              <a:t>Before We Start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FAB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 ExtraBold" panose="00000900000000000000" pitchFamily="2" charset="0"/>
              <a:ea typeface="+mn-ea"/>
              <a:cs typeface="Poppins ExtraBold" panose="00000900000000000000" pitchFamily="2" charset="0"/>
            </a:endParaRPr>
          </a:p>
        </p:txBody>
      </p:sp>
      <p:pic>
        <p:nvPicPr>
          <p:cNvPr id="4" name="Picture 3" descr="Woman wearing a stethoscope around her neck">
            <a:extLst>
              <a:ext uri="{FF2B5EF4-FFF2-40B4-BE49-F238E27FC236}">
                <a16:creationId xmlns:a16="http://schemas.microsoft.com/office/drawing/2014/main" id="{5C0F176A-848E-96F8-E623-8C79C1414B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17" y="2520303"/>
            <a:ext cx="3324411" cy="2216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804349-4BE5-F804-3873-A8C88A571AD7}"/>
              </a:ext>
            </a:extLst>
          </p:cNvPr>
          <p:cNvSpPr txBox="1"/>
          <p:nvPr/>
        </p:nvSpPr>
        <p:spPr>
          <a:xfrm>
            <a:off x="4165564" y="4095398"/>
            <a:ext cx="7380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Diminishes The DiskCover System to an </a:t>
            </a:r>
            <a:r>
              <a:rPr lang="en-US" dirty="0">
                <a:solidFill>
                  <a:srgbClr val="FF99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opportunistic commodity designed to take advantage of the pandemic</a:t>
            </a: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A27C05-D2D1-B817-EFF9-D568EE6423FD}"/>
              </a:ext>
            </a:extLst>
          </p:cNvPr>
          <p:cNvSpPr txBox="1"/>
          <p:nvPr/>
        </p:nvSpPr>
        <p:spPr>
          <a:xfrm>
            <a:off x="4242310" y="4881254"/>
            <a:ext cx="73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(Such as gloves, gowns, goggles, face shields, respirators, etc.)</a:t>
            </a: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152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2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/>
          <p:nvPr/>
        </p:nvSpPr>
        <p:spPr>
          <a:xfrm>
            <a:off x="0" y="-21135"/>
            <a:ext cx="12192000" cy="6972299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E19CDB6-2DBC-FDB9-808B-3AA8006B8B7A}"/>
              </a:ext>
            </a:extLst>
          </p:cNvPr>
          <p:cNvSpPr txBox="1"/>
          <p:nvPr/>
        </p:nvSpPr>
        <p:spPr>
          <a:xfrm>
            <a:off x="646217" y="1001836"/>
            <a:ext cx="466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Suggested Response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4316770" y="2287599"/>
            <a:ext cx="76352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”Actually, The DiskCover System was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first conceptualized back in 2016 when AseptiScope was founded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, based on 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decades of existing data</a:t>
            </a: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on t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he stethoscope diaphragm being an unaddressed, potent vector.”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8FA48A-0EA6-C6A1-AD0C-131C20441BBC}"/>
              </a:ext>
            </a:extLst>
          </p:cNvPr>
          <p:cNvSpPr txBox="1"/>
          <p:nvPr/>
        </p:nvSpPr>
        <p:spPr>
          <a:xfrm>
            <a:off x="624921" y="580951"/>
            <a:ext cx="418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ExtraBold" panose="00000900000000000000" pitchFamily="2" charset="0"/>
                <a:cs typeface="Poppins ExtraBold" panose="00000900000000000000" pitchFamily="2" charset="0"/>
              </a:rPr>
              <a:t>Before We Start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FAB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 ExtraBold" panose="00000900000000000000" pitchFamily="2" charset="0"/>
              <a:ea typeface="+mn-ea"/>
              <a:cs typeface="Poppins ExtraBold" panose="00000900000000000000" pitchFamily="2" charset="0"/>
            </a:endParaRPr>
          </a:p>
        </p:txBody>
      </p:sp>
      <p:pic>
        <p:nvPicPr>
          <p:cNvPr id="2050" name="Picture 2" descr="Is GigaChad Real? Sort Of.">
            <a:extLst>
              <a:ext uri="{FF2B5EF4-FFF2-40B4-BE49-F238E27FC236}">
                <a16:creationId xmlns:a16="http://schemas.microsoft.com/office/drawing/2014/main" id="{0B323A04-2810-BB8D-85A5-92A8476C6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21" y="2655592"/>
            <a:ext cx="3451860" cy="194167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88FCFE-5B69-8E94-4FEA-D40DDBE925E2}"/>
              </a:ext>
            </a:extLst>
          </p:cNvPr>
          <p:cNvSpPr txBox="1"/>
          <p:nvPr/>
        </p:nvSpPr>
        <p:spPr>
          <a:xfrm>
            <a:off x="624921" y="4701928"/>
            <a:ext cx="34518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You, the </a:t>
            </a:r>
            <a:r>
              <a:rPr lang="en-US" sz="10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G</a:t>
            </a:r>
            <a:r>
              <a:rPr kumimoji="0" lang="en-US" sz="105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igaChad</a:t>
            </a:r>
            <a:r>
              <a:rPr lang="en-US" sz="10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AseptiScope Representative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B0DD60-3BF1-582C-38D5-EA5ECF0BA850}"/>
              </a:ext>
            </a:extLst>
          </p:cNvPr>
          <p:cNvSpPr txBox="1"/>
          <p:nvPr/>
        </p:nvSpPr>
        <p:spPr>
          <a:xfrm>
            <a:off x="4444280" y="5211602"/>
            <a:ext cx="73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Founding date and mounting data long preceded COVID</a:t>
            </a:r>
          </a:p>
        </p:txBody>
      </p:sp>
    </p:spTree>
    <p:extLst>
      <p:ext uri="{BB962C8B-B14F-4D97-AF65-F5344CB8AC3E}">
        <p14:creationId xmlns:p14="http://schemas.microsoft.com/office/powerpoint/2010/main" val="1400306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972299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47773" y="3304378"/>
            <a:ext cx="58483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(n=</a:t>
            </a:r>
            <a:r>
              <a:rPr lang="en-US" sz="20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460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) Valid Survey Responses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33 Questions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asking providers about frequency of stethoscope use, perceptions of safety, and pathogen transmission associated with stethoscopes.</a:t>
            </a:r>
            <a:endParaRPr 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EDAA606-417B-CD8F-7F8E-3200A894D141}"/>
              </a:ext>
            </a:extLst>
          </p:cNvPr>
          <p:cNvSpPr txBox="1"/>
          <p:nvPr/>
        </p:nvSpPr>
        <p:spPr>
          <a:xfrm>
            <a:off x="1263525" y="1104043"/>
            <a:ext cx="50420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A 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Likert Scale survey </a:t>
            </a: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at three major medical centers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anonymously assessed </a:t>
            </a:r>
            <a:r>
              <a:rPr lang="en-US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physicians, nurses, and PAs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stethoscope hygiene beliefs/practices: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Before COVID-19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During COVID</a:t>
            </a:r>
            <a:r>
              <a:rPr lang="en-US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-19</a:t>
            </a: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4727EC3-CC01-F015-C8DB-B87E8281875E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hlinkClick r:id="rId3" action="ppaction://hlinksldjump"/>
            <a:extLst>
              <a:ext uri="{FF2B5EF4-FFF2-40B4-BE49-F238E27FC236}">
                <a16:creationId xmlns:a16="http://schemas.microsoft.com/office/drawing/2014/main" id="{F1D328A7-8A24-D2F4-F514-C331C35B9300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hlinkClick r:id="" action="ppaction://noaction"/>
            <a:extLst>
              <a:ext uri="{FF2B5EF4-FFF2-40B4-BE49-F238E27FC236}">
                <a16:creationId xmlns:a16="http://schemas.microsoft.com/office/drawing/2014/main" id="{CFDCDD89-8199-98AE-1E8B-ACE61BD1D3E6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hlinkClick r:id="" action="ppaction://noaction"/>
            <a:extLst>
              <a:ext uri="{FF2B5EF4-FFF2-40B4-BE49-F238E27FC236}">
                <a16:creationId xmlns:a16="http://schemas.microsoft.com/office/drawing/2014/main" id="{F7C53A94-5995-FA9C-4A39-59FE0E57FE4C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hlinkClick r:id="" action="ppaction://noaction"/>
            <a:extLst>
              <a:ext uri="{FF2B5EF4-FFF2-40B4-BE49-F238E27FC236}">
                <a16:creationId xmlns:a16="http://schemas.microsoft.com/office/drawing/2014/main" id="{A81C89F7-F212-FB71-F98D-D3ED7620D929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hlinkClick r:id="" action="ppaction://noaction"/>
            <a:extLst>
              <a:ext uri="{FF2B5EF4-FFF2-40B4-BE49-F238E27FC236}">
                <a16:creationId xmlns:a16="http://schemas.microsoft.com/office/drawing/2014/main" id="{A41E1812-149B-E9B2-5977-051849E06C67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9EE01-137C-9B6A-9070-657C6CD2F6D7}"/>
              </a:ext>
            </a:extLst>
          </p:cNvPr>
          <p:cNvSpPr txBox="1"/>
          <p:nvPr/>
        </p:nvSpPr>
        <p:spPr>
          <a:xfrm>
            <a:off x="1247773" y="521317"/>
            <a:ext cx="418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Methods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FAB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 ExtraBold" panose="00000900000000000000" pitchFamily="2" charset="0"/>
              <a:ea typeface="+mn-ea"/>
              <a:cs typeface="Poppins ExtraBold" panose="000009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4C70C8-0388-5607-0C9A-1FF41DCC2A30}"/>
              </a:ext>
            </a:extLst>
          </p:cNvPr>
          <p:cNvSpPr txBox="1"/>
          <p:nvPr/>
        </p:nvSpPr>
        <p:spPr>
          <a:xfrm>
            <a:off x="5935980" y="6396335"/>
            <a:ext cx="6256020" cy="46166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Vasudevan, R.S., et al. “Assessing changes in stethoscope hygiene during COVID-19: A multi-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centre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cross-sectional study.” Journal of Hospital Infection, vol. 127, Sept. 2022, pp. 1–6.</a:t>
            </a:r>
          </a:p>
        </p:txBody>
      </p:sp>
      <p:pic>
        <p:nvPicPr>
          <p:cNvPr id="3078" name="Picture 6" descr="Survey: Definition, Examples, and Tools">
            <a:extLst>
              <a:ext uri="{FF2B5EF4-FFF2-40B4-BE49-F238E27FC236}">
                <a16:creationId xmlns:a16="http://schemas.microsoft.com/office/drawing/2014/main" id="{BC90C5AC-B30E-559D-0804-ED54E813D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3116" y="1455578"/>
            <a:ext cx="4580916" cy="369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993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972299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47773" y="3304378"/>
            <a:ext cx="5848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EDAA606-417B-CD8F-7F8E-3200A894D141}"/>
              </a:ext>
            </a:extLst>
          </p:cNvPr>
          <p:cNvSpPr txBox="1"/>
          <p:nvPr/>
        </p:nvSpPr>
        <p:spPr>
          <a:xfrm>
            <a:off x="1247773" y="2317571"/>
            <a:ext cx="50420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Respondent Results: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b="1" dirty="0"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There was a </a:t>
            </a:r>
            <a:r>
              <a:rPr lang="en-US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decrease</a:t>
            </a:r>
            <a:r>
              <a:rPr lang="en-US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in “Higher Frequencies of Stethoscope Usage”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There was a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significant increase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in “Cleaning after every patient”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4727EC3-CC01-F015-C8DB-B87E8281875E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hlinkClick r:id="rId3" action="ppaction://hlinksldjump"/>
            <a:extLst>
              <a:ext uri="{FF2B5EF4-FFF2-40B4-BE49-F238E27FC236}">
                <a16:creationId xmlns:a16="http://schemas.microsoft.com/office/drawing/2014/main" id="{F1D328A7-8A24-D2F4-F514-C331C35B9300}"/>
              </a:ext>
            </a:extLst>
          </p:cNvPr>
          <p:cNvSpPr/>
          <p:nvPr/>
        </p:nvSpPr>
        <p:spPr>
          <a:xfrm>
            <a:off x="474133" y="194503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hlinkClick r:id="" action="ppaction://noaction"/>
            <a:extLst>
              <a:ext uri="{FF2B5EF4-FFF2-40B4-BE49-F238E27FC236}">
                <a16:creationId xmlns:a16="http://schemas.microsoft.com/office/drawing/2014/main" id="{CFDCDD89-8199-98AE-1E8B-ACE61BD1D3E6}"/>
              </a:ext>
            </a:extLst>
          </p:cNvPr>
          <p:cNvSpPr/>
          <p:nvPr/>
        </p:nvSpPr>
        <p:spPr>
          <a:xfrm>
            <a:off x="583566" y="806222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hlinkClick r:id="" action="ppaction://noaction"/>
            <a:extLst>
              <a:ext uri="{FF2B5EF4-FFF2-40B4-BE49-F238E27FC236}">
                <a16:creationId xmlns:a16="http://schemas.microsoft.com/office/drawing/2014/main" id="{F7C53A94-5995-FA9C-4A39-59FE0E57FE4C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hlinkClick r:id="" action="ppaction://noaction"/>
            <a:extLst>
              <a:ext uri="{FF2B5EF4-FFF2-40B4-BE49-F238E27FC236}">
                <a16:creationId xmlns:a16="http://schemas.microsoft.com/office/drawing/2014/main" id="{A81C89F7-F212-FB71-F98D-D3ED7620D929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hlinkClick r:id="" action="ppaction://noaction"/>
            <a:extLst>
              <a:ext uri="{FF2B5EF4-FFF2-40B4-BE49-F238E27FC236}">
                <a16:creationId xmlns:a16="http://schemas.microsoft.com/office/drawing/2014/main" id="{A41E1812-149B-E9B2-5977-051849E06C67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9EE01-137C-9B6A-9070-657C6CD2F6D7}"/>
              </a:ext>
            </a:extLst>
          </p:cNvPr>
          <p:cNvSpPr txBox="1"/>
          <p:nvPr/>
        </p:nvSpPr>
        <p:spPr>
          <a:xfrm>
            <a:off x="1247773" y="521317"/>
            <a:ext cx="418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Results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FAB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 ExtraBold" panose="00000900000000000000" pitchFamily="2" charset="0"/>
              <a:ea typeface="+mn-ea"/>
              <a:cs typeface="Poppins ExtraBold" panose="000009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806884-9A94-595D-99CF-A37AFCD4B9F9}"/>
              </a:ext>
            </a:extLst>
          </p:cNvPr>
          <p:cNvSpPr txBox="1"/>
          <p:nvPr/>
        </p:nvSpPr>
        <p:spPr>
          <a:xfrm>
            <a:off x="1247773" y="953059"/>
            <a:ext cx="4665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Stethoscope Usage Frequency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E922D5-E18B-C2E2-B592-ABED97788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0329" y="2382982"/>
            <a:ext cx="4957490" cy="25198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FC21A77-43CF-0694-0668-DE593B587816}"/>
              </a:ext>
            </a:extLst>
          </p:cNvPr>
          <p:cNvSpPr txBox="1"/>
          <p:nvPr/>
        </p:nvSpPr>
        <p:spPr>
          <a:xfrm>
            <a:off x="5935980" y="6396335"/>
            <a:ext cx="6256020" cy="46166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Vasudevan, R.S., et al. “Assessing changes in stethoscope hygiene during COVID-19: A multi-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centre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cross-sectional study.” Journal of Hospital Infection, vol. 127, Sept. 2022, pp. 1–6.</a:t>
            </a:r>
          </a:p>
        </p:txBody>
      </p:sp>
    </p:spTree>
    <p:extLst>
      <p:ext uri="{BB962C8B-B14F-4D97-AF65-F5344CB8AC3E}">
        <p14:creationId xmlns:p14="http://schemas.microsoft.com/office/powerpoint/2010/main" val="3378818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972299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47773" y="3304378"/>
            <a:ext cx="5848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EDAA606-417B-CD8F-7F8E-3200A894D141}"/>
              </a:ext>
            </a:extLst>
          </p:cNvPr>
          <p:cNvSpPr txBox="1"/>
          <p:nvPr/>
        </p:nvSpPr>
        <p:spPr>
          <a:xfrm>
            <a:off x="1247773" y="1749168"/>
            <a:ext cx="503110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Respondent Results: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DE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Majority agreed stethoscope is important in evaluation of patients before COVID.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Likert Scores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significantly decreased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in perceptions during COVID of: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“The stethoscope makes patients feel safe”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Significant increase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on knowledge about stethoscope contamination during COVID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4727EC3-CC01-F015-C8DB-B87E8281875E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hlinkClick r:id="rId3" action="ppaction://hlinksldjump"/>
            <a:extLst>
              <a:ext uri="{FF2B5EF4-FFF2-40B4-BE49-F238E27FC236}">
                <a16:creationId xmlns:a16="http://schemas.microsoft.com/office/drawing/2014/main" id="{F1D328A7-8A24-D2F4-F514-C331C35B9300}"/>
              </a:ext>
            </a:extLst>
          </p:cNvPr>
          <p:cNvSpPr/>
          <p:nvPr/>
        </p:nvSpPr>
        <p:spPr>
          <a:xfrm>
            <a:off x="474133" y="3153834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hlinkClick r:id="" action="ppaction://noaction"/>
            <a:extLst>
              <a:ext uri="{FF2B5EF4-FFF2-40B4-BE49-F238E27FC236}">
                <a16:creationId xmlns:a16="http://schemas.microsoft.com/office/drawing/2014/main" id="{CFDCDD89-8199-98AE-1E8B-ACE61BD1D3E6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hlinkClick r:id="" action="ppaction://noaction"/>
            <a:extLst>
              <a:ext uri="{FF2B5EF4-FFF2-40B4-BE49-F238E27FC236}">
                <a16:creationId xmlns:a16="http://schemas.microsoft.com/office/drawing/2014/main" id="{F7C53A94-5995-FA9C-4A39-59FE0E57FE4C}"/>
              </a:ext>
            </a:extLst>
          </p:cNvPr>
          <p:cNvSpPr/>
          <p:nvPr/>
        </p:nvSpPr>
        <p:spPr>
          <a:xfrm>
            <a:off x="568959" y="805183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hlinkClick r:id="" action="ppaction://noaction"/>
            <a:extLst>
              <a:ext uri="{FF2B5EF4-FFF2-40B4-BE49-F238E27FC236}">
                <a16:creationId xmlns:a16="http://schemas.microsoft.com/office/drawing/2014/main" id="{A81C89F7-F212-FB71-F98D-D3ED7620D929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hlinkClick r:id="" action="ppaction://noaction"/>
            <a:extLst>
              <a:ext uri="{FF2B5EF4-FFF2-40B4-BE49-F238E27FC236}">
                <a16:creationId xmlns:a16="http://schemas.microsoft.com/office/drawing/2014/main" id="{A41E1812-149B-E9B2-5977-051849E06C67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9EE01-137C-9B6A-9070-657C6CD2F6D7}"/>
              </a:ext>
            </a:extLst>
          </p:cNvPr>
          <p:cNvSpPr txBox="1"/>
          <p:nvPr/>
        </p:nvSpPr>
        <p:spPr>
          <a:xfrm>
            <a:off x="1247773" y="521317"/>
            <a:ext cx="418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Results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FAB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 ExtraBold" panose="00000900000000000000" pitchFamily="2" charset="0"/>
              <a:ea typeface="+mn-ea"/>
              <a:cs typeface="Poppins ExtraBold" panose="000009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806884-9A94-595D-99CF-A37AFCD4B9F9}"/>
              </a:ext>
            </a:extLst>
          </p:cNvPr>
          <p:cNvSpPr txBox="1"/>
          <p:nvPr/>
        </p:nvSpPr>
        <p:spPr>
          <a:xfrm>
            <a:off x="1247773" y="953059"/>
            <a:ext cx="466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Knowledge &amp; Beliefs</a:t>
            </a:r>
          </a:p>
        </p:txBody>
      </p:sp>
      <p:pic>
        <p:nvPicPr>
          <p:cNvPr id="4098" name="Picture 2" descr="Stethoscopes Do As Much Dirty Work As Hands In Spreading Germs | KERA News">
            <a:extLst>
              <a:ext uri="{FF2B5EF4-FFF2-40B4-BE49-F238E27FC236}">
                <a16:creationId xmlns:a16="http://schemas.microsoft.com/office/drawing/2014/main" id="{6C02CEBB-EA87-A8DD-CA42-D2DEF77C9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9728" y="2145257"/>
            <a:ext cx="5118101" cy="287893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BDDC99-5161-5BA9-966E-6503F7704F42}"/>
              </a:ext>
            </a:extLst>
          </p:cNvPr>
          <p:cNvSpPr txBox="1"/>
          <p:nvPr/>
        </p:nvSpPr>
        <p:spPr>
          <a:xfrm>
            <a:off x="5935980" y="6396335"/>
            <a:ext cx="6256020" cy="46166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Vasudevan, R.S., et al. “Assessing changes in stethoscope hygiene during COVID-19: A multi-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centre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cross-sectional study.” Journal of Hospital Infection, vol. 127, Sept. 2022, pp. 1–6.</a:t>
            </a:r>
          </a:p>
        </p:txBody>
      </p:sp>
    </p:spTree>
    <p:extLst>
      <p:ext uri="{BB962C8B-B14F-4D97-AF65-F5344CB8AC3E}">
        <p14:creationId xmlns:p14="http://schemas.microsoft.com/office/powerpoint/2010/main" val="633355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2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1FBF4D-D387-1A94-9211-11D0365BDC32}"/>
              </a:ext>
            </a:extLst>
          </p:cNvPr>
          <p:cNvSpPr txBox="1"/>
          <p:nvPr/>
        </p:nvSpPr>
        <p:spPr>
          <a:xfrm>
            <a:off x="5935980" y="6396335"/>
            <a:ext cx="6256020" cy="46166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Vasudevan, R.S., et al. “Assessing changes in stethoscope hygiene during COVID-19: A multi-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centre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cross-sectional study.” Journal of Hospital Infection, vol. 127, Sept. 2022, pp. 1–6.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D86FE1-1411-47FC-FCD3-1612C771A9F8}"/>
              </a:ext>
            </a:extLst>
          </p:cNvPr>
          <p:cNvSpPr txBox="1"/>
          <p:nvPr/>
        </p:nvSpPr>
        <p:spPr>
          <a:xfrm>
            <a:off x="952500" y="2177240"/>
            <a:ext cx="1039368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“However, respondents reported 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decreased confidence</a:t>
            </a:r>
            <a:r>
              <a:rPr lang="en-US" sz="3200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in their ability to clean a stethoscope.”</a:t>
            </a:r>
          </a:p>
          <a:p>
            <a:pPr algn="ctr"/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“Furthermore, there was also a 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decrease in belief</a:t>
            </a:r>
            <a:r>
              <a:rPr 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that current methods of stethoscope hygiene are adequate.”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CE7404-CBCF-F26F-BF28-6A3D64A1345C}"/>
              </a:ext>
            </a:extLst>
          </p:cNvPr>
          <p:cNvSpPr txBox="1"/>
          <p:nvPr/>
        </p:nvSpPr>
        <p:spPr>
          <a:xfrm>
            <a:off x="4004480" y="343413"/>
            <a:ext cx="41830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Results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ExtraBold" panose="00000900000000000000" pitchFamily="2" charset="0"/>
                <a:cs typeface="Poppins ExtraBold" panose="00000900000000000000" pitchFamily="2" charset="0"/>
              </a:rPr>
              <a:t>KEY POINT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FAB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 ExtraBold" panose="00000900000000000000" pitchFamily="2" charset="0"/>
              <a:ea typeface="+mn-ea"/>
              <a:cs typeface="Poppins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54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972299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47773" y="3304378"/>
            <a:ext cx="5848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EDAA606-417B-CD8F-7F8E-3200A894D141}"/>
              </a:ext>
            </a:extLst>
          </p:cNvPr>
          <p:cNvSpPr txBox="1"/>
          <p:nvPr/>
        </p:nvSpPr>
        <p:spPr>
          <a:xfrm>
            <a:off x="1247773" y="3614458"/>
            <a:ext cx="50420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The following factors were significant covariates in our model: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Female provider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Belief that contaminated stethoscopes present a danger on patients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Having adequate access to cleaning supplies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Believing that current methods of stethoscope hygiene are adequate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4727EC3-CC01-F015-C8DB-B87E8281875E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hlinkClick r:id="rId3" action="ppaction://hlinksldjump"/>
            <a:extLst>
              <a:ext uri="{FF2B5EF4-FFF2-40B4-BE49-F238E27FC236}">
                <a16:creationId xmlns:a16="http://schemas.microsoft.com/office/drawing/2014/main" id="{F1D328A7-8A24-D2F4-F514-C331C35B9300}"/>
              </a:ext>
            </a:extLst>
          </p:cNvPr>
          <p:cNvSpPr/>
          <p:nvPr/>
        </p:nvSpPr>
        <p:spPr>
          <a:xfrm>
            <a:off x="474133" y="4555728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hlinkClick r:id="" action="ppaction://noaction"/>
            <a:extLst>
              <a:ext uri="{FF2B5EF4-FFF2-40B4-BE49-F238E27FC236}">
                <a16:creationId xmlns:a16="http://schemas.microsoft.com/office/drawing/2014/main" id="{CFDCDD89-8199-98AE-1E8B-ACE61BD1D3E6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hlinkClick r:id="" action="ppaction://noaction"/>
            <a:extLst>
              <a:ext uri="{FF2B5EF4-FFF2-40B4-BE49-F238E27FC236}">
                <a16:creationId xmlns:a16="http://schemas.microsoft.com/office/drawing/2014/main" id="{F7C53A94-5995-FA9C-4A39-59FE0E57FE4C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hlinkClick r:id="" action="ppaction://noaction"/>
            <a:extLst>
              <a:ext uri="{FF2B5EF4-FFF2-40B4-BE49-F238E27FC236}">
                <a16:creationId xmlns:a16="http://schemas.microsoft.com/office/drawing/2014/main" id="{A81C89F7-F212-FB71-F98D-D3ED7620D929}"/>
              </a:ext>
            </a:extLst>
          </p:cNvPr>
          <p:cNvSpPr/>
          <p:nvPr/>
        </p:nvSpPr>
        <p:spPr>
          <a:xfrm>
            <a:off x="571500" y="752149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hlinkClick r:id="" action="ppaction://noaction"/>
            <a:extLst>
              <a:ext uri="{FF2B5EF4-FFF2-40B4-BE49-F238E27FC236}">
                <a16:creationId xmlns:a16="http://schemas.microsoft.com/office/drawing/2014/main" id="{A41E1812-149B-E9B2-5977-051849E06C67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9EE01-137C-9B6A-9070-657C6CD2F6D7}"/>
              </a:ext>
            </a:extLst>
          </p:cNvPr>
          <p:cNvSpPr txBox="1"/>
          <p:nvPr/>
        </p:nvSpPr>
        <p:spPr>
          <a:xfrm>
            <a:off x="1247773" y="521317"/>
            <a:ext cx="418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Results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FAB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 ExtraBold" panose="00000900000000000000" pitchFamily="2" charset="0"/>
              <a:ea typeface="+mn-ea"/>
              <a:cs typeface="Poppins ExtraBold" panose="000009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B85C17-F20E-31C9-1179-48835EEAA722}"/>
              </a:ext>
            </a:extLst>
          </p:cNvPr>
          <p:cNvSpPr txBox="1"/>
          <p:nvPr/>
        </p:nvSpPr>
        <p:spPr>
          <a:xfrm>
            <a:off x="5935980" y="6396335"/>
            <a:ext cx="6256020" cy="46166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Vasudevan, R.S., et al. “Assessing changes in stethoscope hygiene during COVID-19: A multi-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centre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cross-sectional study.” Journal of Hospital Infection, vol. 127, Sept. 2022, pp. 1–6.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BC98B3-0083-E70A-8B99-41769F98FAA9}"/>
              </a:ext>
            </a:extLst>
          </p:cNvPr>
          <p:cNvSpPr txBox="1"/>
          <p:nvPr/>
        </p:nvSpPr>
        <p:spPr>
          <a:xfrm>
            <a:off x="1247773" y="953059"/>
            <a:ext cx="466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Predicting Cleaning Habits</a:t>
            </a:r>
          </a:p>
        </p:txBody>
      </p:sp>
      <p:pic>
        <p:nvPicPr>
          <p:cNvPr id="5" name="Picture 4" descr="A close-up of a doctor's hands&#10;&#10;Description automatically generated">
            <a:extLst>
              <a:ext uri="{FF2B5EF4-FFF2-40B4-BE49-F238E27FC236}">
                <a16:creationId xmlns:a16="http://schemas.microsoft.com/office/drawing/2014/main" id="{98DDA4E0-165E-13DE-2AFB-67C64D4FD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601" y="2158263"/>
            <a:ext cx="4224790" cy="23636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97885F-66C3-197F-DC50-5406AC95D834}"/>
              </a:ext>
            </a:extLst>
          </p:cNvPr>
          <p:cNvSpPr txBox="1"/>
          <p:nvPr/>
        </p:nvSpPr>
        <p:spPr>
          <a:xfrm>
            <a:off x="1247773" y="1604511"/>
            <a:ext cx="50420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Optimal Cleaners</a:t>
            </a:r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  <a:r>
              <a:rPr lang="en-US" sz="14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14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Cleaned ‘after every patient’ (AEP) before and during COVID.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1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Influenced Cleaners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: Did not clean  AEP before COVID, but did so during COVID.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Suboptimal Cleaners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: Did not clean ‘after every patient’ either before or during COIVD.</a:t>
            </a:r>
          </a:p>
        </p:txBody>
      </p:sp>
    </p:spTree>
    <p:extLst>
      <p:ext uri="{BB962C8B-B14F-4D97-AF65-F5344CB8AC3E}">
        <p14:creationId xmlns:p14="http://schemas.microsoft.com/office/powerpoint/2010/main" val="815561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FBC1BAD-CBD7-7D6D-FB74-12B63461D464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972299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2EEDFE7-E0F1-84E0-06D1-CFF92BAF6AC1}"/>
              </a:ext>
            </a:extLst>
          </p:cNvPr>
          <p:cNvSpPr txBox="1"/>
          <p:nvPr/>
        </p:nvSpPr>
        <p:spPr>
          <a:xfrm>
            <a:off x="1247773" y="3304378"/>
            <a:ext cx="5848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9EE01-137C-9B6A-9070-657C6CD2F6D7}"/>
              </a:ext>
            </a:extLst>
          </p:cNvPr>
          <p:cNvSpPr txBox="1"/>
          <p:nvPr/>
        </p:nvSpPr>
        <p:spPr>
          <a:xfrm>
            <a:off x="4004480" y="521317"/>
            <a:ext cx="418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AB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Poppins ExtraBold" panose="00000900000000000000" pitchFamily="2" charset="0"/>
                <a:ea typeface="+mn-ea"/>
                <a:cs typeface="Poppins ExtraBold" panose="00000900000000000000" pitchFamily="2" charset="0"/>
              </a:rPr>
              <a:t>Discussion</a:t>
            </a:r>
            <a:endParaRPr kumimoji="0" lang="en-US" sz="5400" b="0" i="0" u="none" strike="noStrike" kern="1200" cap="none" spc="0" normalizeH="0" baseline="0" noProof="0" dirty="0">
              <a:ln>
                <a:noFill/>
              </a:ln>
              <a:solidFill>
                <a:srgbClr val="FAB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oppins ExtraBold" panose="00000900000000000000" pitchFamily="2" charset="0"/>
              <a:ea typeface="+mn-ea"/>
              <a:cs typeface="Poppins ExtraBold" panose="000009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B85C17-F20E-31C9-1179-48835EEAA722}"/>
              </a:ext>
            </a:extLst>
          </p:cNvPr>
          <p:cNvSpPr txBox="1"/>
          <p:nvPr/>
        </p:nvSpPr>
        <p:spPr>
          <a:xfrm>
            <a:off x="5935980" y="6396335"/>
            <a:ext cx="6256020" cy="46166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2036"/>
              </a:buClr>
              <a:buSzPts val="1600"/>
              <a:buFont typeface="Calibri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Vasudevan, R.S., et al. “Assessing changes in stethoscope hygiene during COVID-19: A multi-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centre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Calibri"/>
                <a:cs typeface="Calibri"/>
                <a:sym typeface="Calibri"/>
              </a:rPr>
              <a:t> cross-sectional study.” Journal of Hospital Infection, vol. 127, Sept. 2022, pp. 1–6.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0234D5-B6B9-E5B4-4D53-7BE530A49883}"/>
              </a:ext>
            </a:extLst>
          </p:cNvPr>
          <p:cNvSpPr txBox="1"/>
          <p:nvPr/>
        </p:nvSpPr>
        <p:spPr>
          <a:xfrm>
            <a:off x="952500" y="2177240"/>
            <a:ext cx="1039368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There was a significant shift in several stethoscope hygiene practices and beliefs.</a:t>
            </a:r>
          </a:p>
          <a:p>
            <a:pPr algn="ctr"/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However… </a:t>
            </a:r>
            <a:r>
              <a:rPr lang="en-US" sz="3200" b="1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45%</a:t>
            </a:r>
            <a:r>
              <a:rPr lang="en-US" sz="3200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of physicians reported </a:t>
            </a:r>
            <a:r>
              <a:rPr lang="en-US" sz="3200" dirty="0">
                <a:solidFill>
                  <a:srgbClr val="FFDE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not performing optimal hygiene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during COVID-19.</a:t>
            </a:r>
          </a:p>
        </p:txBody>
      </p:sp>
    </p:spTree>
    <p:extLst>
      <p:ext uri="{BB962C8B-B14F-4D97-AF65-F5344CB8AC3E}">
        <p14:creationId xmlns:p14="http://schemas.microsoft.com/office/powerpoint/2010/main" val="148210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91F9F73A801BC4AB0ABEF7AFF38AE5B" ma:contentTypeVersion="12" ma:contentTypeDescription="Create a new document." ma:contentTypeScope="" ma:versionID="4e69af4f68ff74cb79d9c87e5a319a06">
  <xsd:schema xmlns:xsd="http://www.w3.org/2001/XMLSchema" xmlns:xs="http://www.w3.org/2001/XMLSchema" xmlns:p="http://schemas.microsoft.com/office/2006/metadata/properties" xmlns:ns2="3eb5032a-2aec-46ac-bb4a-e63e99ea485d" xmlns:ns3="ab541551-1768-42aa-ac2b-2620bce90da6" targetNamespace="http://schemas.microsoft.com/office/2006/metadata/properties" ma:root="true" ma:fieldsID="d39d8376ac9db163c98cb7b1d27c22d5" ns2:_="" ns3:_="">
    <xsd:import namespace="3eb5032a-2aec-46ac-bb4a-e63e99ea485d"/>
    <xsd:import namespace="ab541551-1768-42aa-ac2b-2620bce90d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BillingMetadata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b5032a-2aec-46ac-bb4a-e63e99ea48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15" nillable="true" ma:displayName="MediaServiceBillingMetadata" ma:hidden="true" ma:internalName="MediaServiceBillingMetadata" ma:readOnly="true">
      <xsd:simpleType>
        <xsd:restriction base="dms:Note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c3a24aa6-2cd4-4ab8-94d8-2a15edad23d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541551-1768-42aa-ac2b-2620bce90da6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f06b9ad-a2a2-46ec-bb2b-8f2a192a46d7}" ma:internalName="TaxCatchAll" ma:showField="CatchAllData" ma:web="ab541551-1768-42aa-ac2b-2620bce90da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eb5032a-2aec-46ac-bb4a-e63e99ea485d">
      <Terms xmlns="http://schemas.microsoft.com/office/infopath/2007/PartnerControls"/>
    </lcf76f155ced4ddcb4097134ff3c332f>
    <TaxCatchAll xmlns="ab541551-1768-42aa-ac2b-2620bce90da6" xsi:nil="true"/>
  </documentManagement>
</p:properties>
</file>

<file path=customXml/itemProps1.xml><?xml version="1.0" encoding="utf-8"?>
<ds:datastoreItem xmlns:ds="http://schemas.openxmlformats.org/officeDocument/2006/customXml" ds:itemID="{F37AD6F0-BE04-4C53-908A-8B6319D48D45}"/>
</file>

<file path=customXml/itemProps2.xml><?xml version="1.0" encoding="utf-8"?>
<ds:datastoreItem xmlns:ds="http://schemas.openxmlformats.org/officeDocument/2006/customXml" ds:itemID="{4AF76DF2-A568-4CA5-984B-D6501EA78A4E}"/>
</file>

<file path=customXml/itemProps3.xml><?xml version="1.0" encoding="utf-8"?>
<ds:datastoreItem xmlns:ds="http://schemas.openxmlformats.org/officeDocument/2006/customXml" ds:itemID="{64044645-57A1-49FC-B6CF-E72EEE3DA48F}"/>
</file>

<file path=docProps/app.xml><?xml version="1.0" encoding="utf-8"?>
<Properties xmlns="http://schemas.openxmlformats.org/officeDocument/2006/extended-properties" xmlns:vt="http://schemas.openxmlformats.org/officeDocument/2006/docPropsVTypes">
  <TotalTime>3404</TotalTime>
  <Words>778</Words>
  <Application>Microsoft Office PowerPoint</Application>
  <PresentationFormat>Widescreen</PresentationFormat>
  <Paragraphs>82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Gill Sans</vt:lpstr>
      <vt:lpstr>Poppins</vt:lpstr>
      <vt:lpstr>Poppins ExtraBold</vt:lpstr>
      <vt:lpstr>Office Theme</vt:lpstr>
      <vt:lpstr>1_Office Theme</vt:lpstr>
      <vt:lpstr>Evidence-Based Selling Assessing changes in stethoscope hygiene during COVID-19: a multi-centre cross-sectional study R.S. Vasudevan, M.A. Nedjat-Haiem, A. Mahadevan, M.s. Herbert, L. Lander, T. Warsi, U. Shaikh, C. Harding, M.C. Savoia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Anthony Pham</dc:creator>
  <cp:lastModifiedBy>Anthony Pham</cp:lastModifiedBy>
  <cp:revision>93</cp:revision>
  <dcterms:created xsi:type="dcterms:W3CDTF">2024-06-06T17:28:52Z</dcterms:created>
  <dcterms:modified xsi:type="dcterms:W3CDTF">2024-07-19T17:59:19Z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0x010100A91F9F73A801BC4AB0ABEF7AFF38AE5B</vt:lpwstr>
  </property>
</Properties>
</file>

<file path=docProps/thumbnail.jpeg>
</file>